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368" r:id="rId4"/>
    <p:sldId id="374" r:id="rId5"/>
    <p:sldId id="376" r:id="rId6"/>
    <p:sldId id="377" r:id="rId7"/>
    <p:sldId id="388" r:id="rId8"/>
    <p:sldId id="385" r:id="rId9"/>
    <p:sldId id="389" r:id="rId10"/>
    <p:sldId id="387" r:id="rId11"/>
    <p:sldId id="392" r:id="rId12"/>
    <p:sldId id="380" r:id="rId13"/>
    <p:sldId id="390" r:id="rId14"/>
    <p:sldId id="391" r:id="rId15"/>
    <p:sldId id="383" r:id="rId16"/>
    <p:sldId id="384" r:id="rId17"/>
    <p:sldId id="393" r:id="rId18"/>
    <p:sldId id="313" r:id="rId1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7" autoAdjust="0"/>
    <p:restoredTop sz="86532" autoAdjust="0"/>
  </p:normalViewPr>
  <p:slideViewPr>
    <p:cSldViewPr>
      <p:cViewPr varScale="1">
        <p:scale>
          <a:sx n="93" d="100"/>
          <a:sy n="93" d="100"/>
        </p:scale>
        <p:origin x="94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7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48"/>
    </p:cViewPr>
  </p:sorterViewPr>
  <p:notesViewPr>
    <p:cSldViewPr>
      <p:cViewPr varScale="1">
        <p:scale>
          <a:sx n="78" d="100"/>
          <a:sy n="78" d="100"/>
        </p:scale>
        <p:origin x="-2070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19" tIns="46109" rIns="92219" bIns="4610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19" tIns="46109" rIns="92219" bIns="4610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19" tIns="46109" rIns="92219" bIns="4610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19" tIns="46109" rIns="92219" bIns="4610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36C1C424-C3DC-4392-91E7-78315BD934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7119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2226" tIns="46113" rIns="92226" bIns="46113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2226" tIns="46113" rIns="92226" bIns="46113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92E5CC31-31FE-4731-8482-81633C390F4E}" type="datetimeFigureOut">
              <a:rPr lang="en-US"/>
              <a:pPr>
                <a:defRPr/>
              </a:pPr>
              <a:t>12/11/2019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26" tIns="46113" rIns="92226" bIns="46113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2226" tIns="46113" rIns="92226" bIns="4611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2226" tIns="46113" rIns="92226" bIns="46113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2226" tIns="46113" rIns="92226" bIns="4611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F786C4B-D202-4329-8339-C815AB5259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41735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86C4B-D202-4329-8339-C815AB5259A3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4269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86C4B-D202-4329-8339-C815AB5259A3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2796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86C4B-D202-4329-8339-C815AB5259A3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1581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86C4B-D202-4329-8339-C815AB5259A3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2754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86C4B-D202-4329-8339-C815AB5259A3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53642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86C4B-D202-4329-8339-C815AB5259A3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39859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86C4B-D202-4329-8339-C815AB5259A3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21858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86C4B-D202-4329-8339-C815AB5259A3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48124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18F58FD-AAA9-4F67-B070-F43AD4432918}" type="slidenum">
              <a:rPr lang="en-US" altLang="en-US"/>
              <a:pPr eaLnBrk="1" hangingPunct="1"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0960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86C4B-D202-4329-8339-C815AB5259A3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9150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86C4B-D202-4329-8339-C815AB5259A3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9660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86C4B-D202-4329-8339-C815AB5259A3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119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86C4B-D202-4329-8339-C815AB5259A3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7073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86C4B-D202-4329-8339-C815AB5259A3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3058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86C4B-D202-4329-8339-C815AB5259A3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7959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86C4B-D202-4329-8339-C815AB5259A3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0384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86C4B-D202-4329-8339-C815AB5259A3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978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400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</p:grpSp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b="1"/>
            </a:lvl1pPr>
          </a:lstStyle>
          <a:p>
            <a:fld id="{A4041DC2-55F8-4775-858C-6FD40AEFC2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491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919535-CF6A-4BD8-975C-4F4F392F2E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5981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C313D2-9532-48D4-916A-7AC82C65BB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3105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58BE2A-F1FC-49BF-AC10-2D34479919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97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828800"/>
            <a:ext cx="4038600" cy="2074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56063"/>
            <a:ext cx="4038600" cy="2074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A99F11-1464-45AF-BBC2-BB13377DA8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4066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4038600" cy="2074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828800"/>
            <a:ext cx="4038600" cy="2074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56063"/>
            <a:ext cx="4038600" cy="2074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56063"/>
            <a:ext cx="4038600" cy="2074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CF3EB1-A193-4BFD-A43A-2CD60A822F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2613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8229600" cy="20748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056063"/>
            <a:ext cx="8229600" cy="2074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C2D01F-5976-4C89-A0A8-82E6ED06C0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3585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5A866B-D18F-4F4D-8D4D-970BB1790E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566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44C859-4ADC-422D-9965-E198B9686F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5917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676794-BF93-480A-B7BA-9C0C5B9EF4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5078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7C509F-1041-47AE-B793-92ADCBED94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990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7CB737-BA3A-4B6B-9D09-29AE3EB002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9957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904B9E-061C-4248-8224-65877D2DA6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9210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B7B7B2-7B26-408B-8310-48CB9CBF44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3081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2A7872-4FD0-40E3-A49D-91A8C7703C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6019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60853B0A-262C-4C98-8E5A-3A41E4AC9B15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79400" y="152400"/>
            <a:ext cx="8686800" cy="1600200"/>
            <a:chOff x="176" y="96"/>
            <a:chExt cx="5472" cy="1008"/>
          </a:xfrm>
        </p:grpSpPr>
        <p:sp>
          <p:nvSpPr>
            <p:cNvPr id="1032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16" r:id="rId2"/>
    <p:sldLayoutId id="2147484117" r:id="rId3"/>
    <p:sldLayoutId id="2147484118" r:id="rId4"/>
    <p:sldLayoutId id="2147484119" r:id="rId5"/>
    <p:sldLayoutId id="2147484120" r:id="rId6"/>
    <p:sldLayoutId id="2147484121" r:id="rId7"/>
    <p:sldLayoutId id="2147484122" r:id="rId8"/>
    <p:sldLayoutId id="2147484123" r:id="rId9"/>
    <p:sldLayoutId id="2147484124" r:id="rId10"/>
    <p:sldLayoutId id="2147484125" r:id="rId11"/>
    <p:sldLayoutId id="2147484126" r:id="rId12"/>
    <p:sldLayoutId id="2147484127" r:id="rId13"/>
    <p:sldLayoutId id="2147484128" r:id="rId14"/>
    <p:sldLayoutId id="2147484129" r:id="rId1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anose="05000000000000000000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o"/>
        <a:defRPr sz="2400">
          <a:solidFill>
            <a:schemeClr val="tx1"/>
          </a:solidFill>
          <a:latin typeface="+mn-lt"/>
          <a:cs typeface="+mn-cs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2000">
          <a:solidFill>
            <a:schemeClr val="tx1"/>
          </a:solidFill>
          <a:latin typeface="+mn-lt"/>
          <a:cs typeface="+mn-cs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  <a:cs typeface="+mn-cs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  <a:cs typeface="+mn-cs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  <a:cs typeface="+mn-cs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Grp="1" noChangeArrowheads="1"/>
          </p:cNvSpPr>
          <p:nvPr>
            <p:ph type="ctrTitle"/>
          </p:nvPr>
        </p:nvSpPr>
        <p:spPr>
          <a:xfrm>
            <a:off x="457200" y="1255872"/>
            <a:ext cx="8033172" cy="2249327"/>
          </a:xfrm>
        </p:spPr>
        <p:txBody>
          <a:bodyPr/>
          <a:lstStyle/>
          <a:p>
            <a:pPr eaLnBrk="1" hangingPunct="1"/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Cascade Junior-Senior High School Wastewater Treatment System Evaluation</a:t>
            </a:r>
            <a:b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Mill Creek Community School Corporation</a:t>
            </a:r>
          </a:p>
        </p:txBody>
      </p:sp>
      <p:sp>
        <p:nvSpPr>
          <p:cNvPr id="3075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657600"/>
            <a:ext cx="6004243" cy="2438400"/>
          </a:xfrm>
        </p:spPr>
        <p:txBody>
          <a:bodyPr/>
          <a:lstStyle/>
          <a:p>
            <a:pPr eaLnBrk="1" hangingPunct="1"/>
            <a:endParaRPr lang="en-US" altLang="en-US" sz="2400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sz="2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Joe Tierney, P.E.</a:t>
            </a:r>
          </a:p>
          <a:p>
            <a:pPr eaLnBrk="1" hangingPunct="1"/>
            <a:r>
              <a:rPr lang="en-US" altLang="en-US" sz="2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Darren Wells, P.E., BCEE</a:t>
            </a:r>
          </a:p>
          <a:p>
            <a:pPr eaLnBrk="1" hangingPunct="1">
              <a:spcBef>
                <a:spcPts val="0"/>
              </a:spcBef>
            </a:pPr>
            <a:endParaRPr lang="en-US" altLang="en-US" sz="2400" b="1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US" altLang="en-US" sz="2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December 11, 2019 - 7:00 </a:t>
            </a:r>
            <a:r>
              <a:rPr lang="en-US" altLang="en-US" sz="2400" b="1" dirty="0">
                <a:solidFill>
                  <a:schemeClr val="tx2"/>
                </a:solidFill>
                <a:latin typeface="Arial" panose="020B0604020202020204" pitchFamily="34" charset="0"/>
              </a:rPr>
              <a:t>p</a:t>
            </a:r>
            <a:r>
              <a:rPr lang="en-US" altLang="en-US" sz="2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.m.</a:t>
            </a:r>
          </a:p>
        </p:txBody>
      </p:sp>
      <p:pic>
        <p:nvPicPr>
          <p:cNvPr id="3077" name="Picture 6" descr="\\Grw-indy\admin\GRW Logo's\2013\GRW_EA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143" y="4343400"/>
            <a:ext cx="2739229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1676399"/>
            <a:ext cx="18288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Evaluation of Alternatives</a:t>
            </a:r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 </a:t>
            </a:r>
            <a:r>
              <a:rPr lang="en-US" altLang="en-US" sz="24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altLang="en-US" sz="2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Regionalization</a:t>
            </a:r>
            <a:endParaRPr lang="en-US" altLang="en-US" sz="2400" b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967553"/>
            <a:ext cx="6934200" cy="4511707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52400" y="1967553"/>
            <a:ext cx="1858296" cy="4746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377950" indent="-468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827213" indent="-438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297113" indent="-468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7543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32115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6687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41259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altLang="en-US" sz="1800" b="1" u="sng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Alt. 2-2: </a:t>
            </a:r>
          </a:p>
          <a:p>
            <a:pPr marL="225425" indent="-225425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800" b="1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Cascade HS</a:t>
            </a:r>
            <a:endParaRPr lang="en-US" altLang="en-US" sz="1800" b="1" kern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5425" indent="-225425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800" b="1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CR200W North </a:t>
            </a:r>
          </a:p>
          <a:p>
            <a:pPr marL="225425" indent="-225425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800" b="1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CR500S East to Clayton</a:t>
            </a:r>
            <a:endParaRPr lang="en-US" altLang="en-US" sz="1800" b="1" kern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5425" indent="-225425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800" b="1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MH-A21</a:t>
            </a:r>
          </a:p>
          <a:p>
            <a:pPr marL="0" indent="0" algn="ctr">
              <a:lnSpc>
                <a:spcPct val="90000"/>
              </a:lnSpc>
              <a:spcAft>
                <a:spcPts val="600"/>
              </a:spcAft>
              <a:buNone/>
            </a:pPr>
            <a:endParaRPr lang="en-US" altLang="en-US" sz="1800" b="1" kern="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altLang="en-US" sz="1800" b="1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17,500 LF or 3.3 miles</a:t>
            </a:r>
            <a:endParaRPr lang="en-US" altLang="en-US" sz="1800" b="1" kern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endParaRPr lang="en-US" altLang="en-US" sz="1600" b="1" kern="0" dirty="0" smtClean="0">
              <a:solidFill>
                <a:schemeClr val="bg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59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Easements</a:t>
            </a:r>
            <a:br>
              <a:rPr lang="en-US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 2 - Regionalization</a:t>
            </a:r>
            <a:endParaRPr lang="en-US" altLang="en-US" sz="2800" b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882880"/>
            <a:ext cx="6248400" cy="4746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377950" indent="-468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827213" indent="-438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297113" indent="-468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7543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32115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6687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41259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en-US" sz="2400" b="1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 Phase Only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altLang="en-US" sz="2000" b="1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Specific Properties Identified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altLang="en-US" sz="2000" b="1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Minimize Site Disturbance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altLang="en-US" sz="2000" b="1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 Existing Features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altLang="en-US" sz="2000" b="1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Temporary vs. Permanent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en-US" sz="2400" b="1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 Right-of-Way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en-US" sz="2400" b="1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Coordination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en-US" sz="2400" b="1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Negotiations</a:t>
            </a:r>
          </a:p>
          <a:p>
            <a:pPr marL="471487" lvl="1" indent="0">
              <a:lnSpc>
                <a:spcPct val="90000"/>
              </a:lnSpc>
              <a:spcAft>
                <a:spcPts val="600"/>
              </a:spcAft>
              <a:buNone/>
            </a:pPr>
            <a:endParaRPr lang="en-US" altLang="en-US" sz="2000" b="1" kern="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3276600"/>
            <a:ext cx="2984038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083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b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Cost Opinions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1248307" y="5410200"/>
            <a:ext cx="71336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aseline="30000" dirty="0">
                <a:latin typeface="Arial" panose="020B0604020202020204" pitchFamily="34" charset="0"/>
              </a:rPr>
              <a:t>1 </a:t>
            </a:r>
            <a:r>
              <a:rPr lang="en-US" sz="1000" dirty="0">
                <a:latin typeface="Arial" panose="020B0604020202020204" pitchFamily="34" charset="0"/>
              </a:rPr>
              <a:t>Includes 20% contingency.</a:t>
            </a:r>
          </a:p>
          <a:p>
            <a:r>
              <a:rPr lang="en-US" sz="1000" baseline="30000" dirty="0">
                <a:latin typeface="Arial" panose="020B0604020202020204" pitchFamily="34" charset="0"/>
              </a:rPr>
              <a:t>2</a:t>
            </a:r>
            <a:r>
              <a:rPr lang="en-US" sz="1000" dirty="0">
                <a:latin typeface="Arial" panose="020B0604020202020204" pitchFamily="34" charset="0"/>
              </a:rPr>
              <a:t> Assumes 2 </a:t>
            </a:r>
            <a:r>
              <a:rPr lang="en-US" sz="1000" dirty="0" smtClean="0">
                <a:latin typeface="Arial" panose="020B0604020202020204" pitchFamily="34" charset="0"/>
              </a:rPr>
              <a:t>to 3 acres </a:t>
            </a:r>
            <a:r>
              <a:rPr lang="en-US" sz="1000" dirty="0">
                <a:latin typeface="Arial" panose="020B0604020202020204" pitchFamily="34" charset="0"/>
              </a:rPr>
              <a:t>at $10,000 per acre.</a:t>
            </a:r>
          </a:p>
          <a:p>
            <a:r>
              <a:rPr lang="en-US" sz="1000" baseline="30000" dirty="0">
                <a:latin typeface="Arial" panose="020B0604020202020204" pitchFamily="34" charset="0"/>
              </a:rPr>
              <a:t>3</a:t>
            </a:r>
            <a:r>
              <a:rPr lang="en-US" sz="1000" dirty="0">
                <a:latin typeface="Arial" panose="020B0604020202020204" pitchFamily="34" charset="0"/>
              </a:rPr>
              <a:t> Assumes 20 EDUs </a:t>
            </a:r>
            <a:r>
              <a:rPr lang="en-US" sz="1000" dirty="0" smtClean="0">
                <a:latin typeface="Arial" panose="020B0604020202020204" pitchFamily="34" charset="0"/>
              </a:rPr>
              <a:t>(7,000 </a:t>
            </a:r>
            <a:r>
              <a:rPr lang="en-US" sz="1000" dirty="0" err="1">
                <a:latin typeface="Arial" panose="020B0604020202020204" pitchFamily="34" charset="0"/>
              </a:rPr>
              <a:t>gpd</a:t>
            </a:r>
            <a:r>
              <a:rPr lang="en-US" sz="1000" dirty="0">
                <a:latin typeface="Arial" panose="020B0604020202020204" pitchFamily="34" charset="0"/>
              </a:rPr>
              <a:t>/310 </a:t>
            </a:r>
            <a:r>
              <a:rPr lang="en-US" sz="1000" dirty="0" err="1">
                <a:latin typeface="Arial" panose="020B0604020202020204" pitchFamily="34" charset="0"/>
              </a:rPr>
              <a:t>gpd</a:t>
            </a:r>
            <a:r>
              <a:rPr lang="en-US" sz="1000" dirty="0">
                <a:latin typeface="Arial" panose="020B0604020202020204" pitchFamily="34" charset="0"/>
              </a:rPr>
              <a:t>/EDU) @ $5,000/EDU.  Clayton does not currently charge a connection fee. </a:t>
            </a:r>
          </a:p>
          <a:p>
            <a:r>
              <a:rPr lang="en-US" sz="1000" baseline="30000" dirty="0">
                <a:latin typeface="Arial" panose="020B0604020202020204" pitchFamily="34" charset="0"/>
              </a:rPr>
              <a:t>4</a:t>
            </a:r>
            <a:r>
              <a:rPr lang="en-US" sz="1000" dirty="0">
                <a:latin typeface="Arial" panose="020B0604020202020204" pitchFamily="34" charset="0"/>
              </a:rPr>
              <a:t> </a:t>
            </a:r>
            <a:r>
              <a:rPr lang="en-US" sz="1000" dirty="0" smtClean="0">
                <a:latin typeface="Arial" panose="020B0604020202020204" pitchFamily="34" charset="0"/>
              </a:rPr>
              <a:t>Includes </a:t>
            </a:r>
            <a:r>
              <a:rPr lang="en-US" sz="1000" dirty="0">
                <a:latin typeface="Arial" panose="020B0604020202020204" pitchFamily="34" charset="0"/>
              </a:rPr>
              <a:t>Preliminary Engineering Report </a:t>
            </a:r>
            <a:r>
              <a:rPr lang="en-US" sz="1000" dirty="0" smtClean="0">
                <a:latin typeface="Arial" panose="020B0604020202020204" pitchFamily="34" charset="0"/>
              </a:rPr>
              <a:t>(PER) preparation for </a:t>
            </a:r>
            <a:r>
              <a:rPr lang="en-US" sz="1000" dirty="0">
                <a:latin typeface="Arial" panose="020B0604020202020204" pitchFamily="34" charset="0"/>
              </a:rPr>
              <a:t>funding agency approval, if applicable.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472038"/>
              </p:ext>
            </p:extLst>
          </p:nvPr>
        </p:nvGraphicFramePr>
        <p:xfrm>
          <a:off x="1219197" y="2133600"/>
          <a:ext cx="6858002" cy="304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1666"/>
                <a:gridCol w="1343692"/>
                <a:gridCol w="1344476"/>
                <a:gridCol w="1343692"/>
                <a:gridCol w="1344476"/>
              </a:tblGrid>
              <a:tr h="76526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Alternative 1 New WWTP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Alternative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2-1 Pumping </a:t>
                      </a: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CR0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Alternative 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2-1A Pumping to WWTP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Alternative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2-2 Pumping </a:t>
                      </a: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CR500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101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Construction </a:t>
                      </a: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 </a:t>
                      </a:r>
                      <a:r>
                        <a:rPr lang="en-US" sz="120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1,596,000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1,864,000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$1,932,000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1,790,000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5450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Non-Construction Cost </a:t>
                      </a:r>
                      <a:r>
                        <a:rPr lang="en-US" sz="1200" baseline="30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430,000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410,000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415,000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405,000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942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Land 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Acquisition </a:t>
                      </a:r>
                      <a:r>
                        <a:rPr lang="en-US" sz="1200" baseline="30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---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$20,000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$30,000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$20,000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959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Connection Fee </a:t>
                      </a:r>
                      <a:r>
                        <a:rPr lang="en-US" sz="1200" baseline="30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---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$50,000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$50,000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$50,000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2779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Cost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2,026,000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2,344,000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2,427,000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2,265,000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980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b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OM&amp;R Expenses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676400" y="5105398"/>
            <a:ext cx="713369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aseline="30000" dirty="0">
                <a:latin typeface="Arial" panose="020B0604020202020204" pitchFamily="34" charset="0"/>
              </a:rPr>
              <a:t>1 </a:t>
            </a:r>
            <a:r>
              <a:rPr lang="en-US" sz="1000" dirty="0">
                <a:latin typeface="Arial" panose="020B0604020202020204" pitchFamily="34" charset="0"/>
              </a:rPr>
              <a:t>Based on $0.09/kW-hr operating at design capacity.</a:t>
            </a:r>
          </a:p>
          <a:p>
            <a:r>
              <a:rPr lang="en-US" sz="1000" baseline="30000" dirty="0">
                <a:latin typeface="Arial" panose="020B0604020202020204" pitchFamily="34" charset="0"/>
              </a:rPr>
              <a:t>2 </a:t>
            </a:r>
            <a:r>
              <a:rPr lang="en-US" sz="1000" dirty="0">
                <a:latin typeface="Arial" panose="020B0604020202020204" pitchFamily="34" charset="0"/>
              </a:rPr>
              <a:t>Includes (1) part-time contract operator (MCCSC Agreement).</a:t>
            </a:r>
          </a:p>
          <a:p>
            <a:r>
              <a:rPr lang="en-US" sz="1000" baseline="30000" dirty="0">
                <a:latin typeface="Arial" panose="020B0604020202020204" pitchFamily="34" charset="0"/>
              </a:rPr>
              <a:t>3</a:t>
            </a:r>
            <a:r>
              <a:rPr lang="en-US" sz="1000" dirty="0">
                <a:latin typeface="Arial" panose="020B0604020202020204" pitchFamily="34" charset="0"/>
              </a:rPr>
              <a:t> Includes fuel, lab, misc. supplies.</a:t>
            </a:r>
          </a:p>
          <a:p>
            <a:r>
              <a:rPr lang="en-US" sz="1000" baseline="30000" dirty="0">
                <a:latin typeface="Arial" panose="020B0604020202020204" pitchFamily="34" charset="0"/>
              </a:rPr>
              <a:t>4</a:t>
            </a:r>
            <a:r>
              <a:rPr lang="en-US" sz="1000" dirty="0">
                <a:latin typeface="Arial" panose="020B0604020202020204" pitchFamily="34" charset="0"/>
              </a:rPr>
              <a:t> Billing, accounting, insurance, etc.</a:t>
            </a:r>
          </a:p>
          <a:p>
            <a:r>
              <a:rPr lang="en-US" sz="1000" baseline="30000" dirty="0">
                <a:latin typeface="Arial" panose="020B0604020202020204" pitchFamily="34" charset="0"/>
              </a:rPr>
              <a:t>5</a:t>
            </a:r>
            <a:r>
              <a:rPr lang="en-US" sz="1000" dirty="0">
                <a:latin typeface="Arial" panose="020B0604020202020204" pitchFamily="34" charset="0"/>
              </a:rPr>
              <a:t> Routine maintenance, lubrication, tune-ups, calibrations, etc.</a:t>
            </a:r>
          </a:p>
          <a:p>
            <a:r>
              <a:rPr lang="en-US" sz="1000" baseline="30000" dirty="0">
                <a:latin typeface="Arial" panose="020B0604020202020204" pitchFamily="34" charset="0"/>
              </a:rPr>
              <a:t>6</a:t>
            </a:r>
            <a:r>
              <a:rPr lang="en-US" sz="1000" dirty="0">
                <a:latin typeface="Arial" panose="020B0604020202020204" pitchFamily="34" charset="0"/>
              </a:rPr>
              <a:t> Includes </a:t>
            </a:r>
            <a:r>
              <a:rPr lang="en-US" sz="1000" dirty="0" err="1">
                <a:latin typeface="Arial" panose="020B0604020202020204" pitchFamily="34" charset="0"/>
              </a:rPr>
              <a:t>vactor</a:t>
            </a:r>
            <a:r>
              <a:rPr lang="en-US" sz="1000" dirty="0">
                <a:latin typeface="Arial" panose="020B0604020202020204" pitchFamily="34" charset="0"/>
              </a:rPr>
              <a:t> truck pumping, screenings disposal, sludge disposal, etc. as applicable.</a:t>
            </a:r>
          </a:p>
          <a:p>
            <a:r>
              <a:rPr lang="en-US" sz="1000" baseline="30000" dirty="0">
                <a:latin typeface="Arial" panose="020B0604020202020204" pitchFamily="34" charset="0"/>
              </a:rPr>
              <a:t>7</a:t>
            </a:r>
            <a:r>
              <a:rPr lang="en-US" sz="1000" dirty="0">
                <a:latin typeface="Arial" panose="020B0604020202020204" pitchFamily="34" charset="0"/>
              </a:rPr>
              <a:t> Includes major equipment cost spread out over its useful life.</a:t>
            </a:r>
          </a:p>
          <a:p>
            <a:r>
              <a:rPr lang="en-US" sz="1000" baseline="30000" dirty="0">
                <a:latin typeface="Arial" panose="020B0604020202020204" pitchFamily="34" charset="0"/>
              </a:rPr>
              <a:t>8 </a:t>
            </a:r>
            <a:r>
              <a:rPr lang="en-US" sz="1000" dirty="0">
                <a:latin typeface="Arial" panose="020B0604020202020204" pitchFamily="34" charset="0"/>
              </a:rPr>
              <a:t>Clayton user charge for schools per Ordinance 2019-2, rounded to nearest 1,000s. ($40 per month for first 10 students/staff + $2.64/month for each additional student/staff).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948688"/>
              </p:ext>
            </p:extLst>
          </p:nvPr>
        </p:nvGraphicFramePr>
        <p:xfrm>
          <a:off x="1828800" y="1981202"/>
          <a:ext cx="6248400" cy="31241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03500"/>
                <a:gridCol w="1822450"/>
                <a:gridCol w="1822450"/>
              </a:tblGrid>
              <a:tr h="4463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Alternative 1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WWTP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Alternative 2 (Any)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Pumping to Clayton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789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Power </a:t>
                      </a:r>
                      <a:r>
                        <a:rPr lang="en-US" sz="120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$20,000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$4,000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789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 </a:t>
                      </a:r>
                      <a:r>
                        <a:rPr lang="en-US" sz="120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$11,000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$11,000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789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Materials/Supplies </a:t>
                      </a:r>
                      <a:r>
                        <a:rPr lang="en-US" sz="1200" baseline="30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$8,000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$4,000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789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Administrative </a:t>
                      </a:r>
                      <a:r>
                        <a:rPr lang="en-US" sz="1200" baseline="30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$1,000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$1,000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789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Maintenance/Repairs </a:t>
                      </a:r>
                      <a:r>
                        <a:rPr lang="en-US" sz="1200" baseline="30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13,000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$2,000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789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Outside Services </a:t>
                      </a:r>
                      <a:r>
                        <a:rPr lang="en-US" sz="1200" baseline="30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12,000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$2,000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463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Major Equipment Replacement </a:t>
                      </a:r>
                      <a:r>
                        <a:rPr lang="en-US" sz="1200" baseline="30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$15,000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$8,000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789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Volumetric Charge </a:t>
                      </a:r>
                      <a:r>
                        <a:rPr lang="en-US" sz="1200" baseline="30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---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$31,000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789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Total, rounded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$80,000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$63,000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714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b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 Worth Analysis</a:t>
            </a:r>
          </a:p>
        </p:txBody>
      </p:sp>
      <p:sp>
        <p:nvSpPr>
          <p:cNvPr id="4" name="Rectangle 3"/>
          <p:cNvSpPr/>
          <p:nvPr/>
        </p:nvSpPr>
        <p:spPr>
          <a:xfrm>
            <a:off x="1676400" y="5244112"/>
            <a:ext cx="713369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aseline="30000" dirty="0">
                <a:latin typeface="Arial" panose="020B0604020202020204" pitchFamily="34" charset="0"/>
              </a:rPr>
              <a:t>1</a:t>
            </a:r>
            <a:r>
              <a:rPr lang="en-US" sz="1000" dirty="0">
                <a:latin typeface="Arial" panose="020B0604020202020204" pitchFamily="34" charset="0"/>
              </a:rPr>
              <a:t> Present worth of project cost = project cost.</a:t>
            </a:r>
          </a:p>
          <a:p>
            <a:r>
              <a:rPr lang="en-US" sz="1000" baseline="30000" dirty="0">
                <a:latin typeface="Arial" panose="020B0604020202020204" pitchFamily="34" charset="0"/>
              </a:rPr>
              <a:t>2</a:t>
            </a:r>
            <a:r>
              <a:rPr lang="en-US" sz="1000" dirty="0">
                <a:latin typeface="Arial" panose="020B0604020202020204" pitchFamily="34" charset="0"/>
              </a:rPr>
              <a:t> Interest rate is 1.5% which is the “real” discount rate per OMB Circular A-94 (for 2019) as recommended  by RUS Bulletin 1780-3.  Term used is 20 years.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336449"/>
              </p:ext>
            </p:extLst>
          </p:nvPr>
        </p:nvGraphicFramePr>
        <p:xfrm>
          <a:off x="1794510" y="1905001"/>
          <a:ext cx="6206490" cy="32089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6077"/>
                <a:gridCol w="1222426"/>
                <a:gridCol w="1222426"/>
                <a:gridCol w="1222426"/>
                <a:gridCol w="1223135"/>
              </a:tblGrid>
              <a:tr h="10349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Alternative 1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WWTP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Alternative 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2-1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Pumping to CR0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Alternative 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2-1A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Pumping to WWTP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Alternative 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2-2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Pumping to CR500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761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Worth of 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Cost </a:t>
                      </a:r>
                      <a:r>
                        <a:rPr lang="en-US" sz="1200" baseline="30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2,026,000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2,344,000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2,427,000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2,265,000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761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Worth of 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Cost </a:t>
                      </a:r>
                      <a:r>
                        <a:rPr lang="en-US" sz="1200" baseline="30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1,374,000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$1,086,000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$1,086,000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$1,086,000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216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Present Worth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3,400,000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3,430,000 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3,513,000 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3,351,000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518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Funding Options</a:t>
            </a:r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400" b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882880"/>
            <a:ext cx="8077200" cy="276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377950" indent="-468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827213" indent="-438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297113" indent="-468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7543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32115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6687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41259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en-US" sz="2400" b="1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Programs: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altLang="en-US" sz="2000" b="1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</a:t>
            </a:r>
            <a:r>
              <a:rPr lang="en-US" altLang="en-US" sz="2000" b="1" kern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Revolving Fund Loan </a:t>
            </a:r>
            <a:r>
              <a:rPr lang="en-US" altLang="en-US" sz="2000" b="1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2000" b="1" kern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SRF</a:t>
            </a:r>
            <a:r>
              <a:rPr lang="en-US" altLang="en-US" sz="2000" b="1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altLang="en-US" sz="2000" b="1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United </a:t>
            </a:r>
            <a:r>
              <a:rPr lang="en-US" altLang="en-US" sz="2000" b="1" kern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States Department of Agriculture’s Rural Development Grant and Loan </a:t>
            </a:r>
            <a:r>
              <a:rPr lang="en-US" altLang="en-US" sz="2000" b="1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2000" b="1" kern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USDA RD</a:t>
            </a:r>
            <a:r>
              <a:rPr lang="en-US" altLang="en-US" sz="2000" b="1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altLang="en-US" sz="2000" b="1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Indiana </a:t>
            </a:r>
            <a:r>
              <a:rPr lang="en-US" altLang="en-US" sz="2000" b="1" kern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of Community and Rural Affairs (</a:t>
            </a:r>
            <a:r>
              <a:rPr lang="en-US" altLang="en-US" sz="2000" b="1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OCRA) Community </a:t>
            </a:r>
            <a:r>
              <a:rPr lang="en-US" altLang="en-US" sz="2000" b="1" kern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Block Grant (CDBG</a:t>
            </a:r>
            <a:r>
              <a:rPr lang="en-US" altLang="en-US" sz="2000" b="1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altLang="en-US" sz="2000" b="1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Indiana Bond Bank      </a:t>
            </a:r>
            <a:endParaRPr lang="en-US" altLang="en-US" sz="2000" kern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942" y="4572000"/>
            <a:ext cx="2270632" cy="1371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6163" y="5434387"/>
            <a:ext cx="2838237" cy="1143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0790" y="4698393"/>
            <a:ext cx="2950745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1758" y="5562600"/>
            <a:ext cx="189290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47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Project Schedule</a:t>
            </a:r>
            <a:endParaRPr lang="en-US" altLang="en-US" sz="2400" b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18982"/>
              </p:ext>
            </p:extLst>
          </p:nvPr>
        </p:nvGraphicFramePr>
        <p:xfrm>
          <a:off x="1547813" y="2057399"/>
          <a:ext cx="6048374" cy="29156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4187"/>
                <a:gridCol w="3024187"/>
              </a:tblGrid>
              <a:tr h="3355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Activity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Milestone Date</a:t>
                      </a:r>
                      <a:endParaRPr lang="en-US" sz="11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450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Planning Phase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January – June 2020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450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Design Phase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 – October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(pending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easements)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450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Bidding Phase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November - December 2020 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450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Construction Phase</a:t>
                      </a:r>
                      <a:endParaRPr lang="en-US" sz="11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January – December 2021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1900" y="4961015"/>
            <a:ext cx="21421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6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Recommendations</a:t>
            </a:r>
            <a:r>
              <a:rPr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800" b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882880"/>
            <a:ext cx="7620000" cy="4746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377950" indent="-468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827213" indent="-438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297113" indent="-468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7543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32115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6687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41259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en-US" sz="2400" b="1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Proceed with Alternative </a:t>
            </a:r>
            <a:r>
              <a:rPr lang="en-US" altLang="en-US" sz="2400" b="1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2-1 or 2-2 </a:t>
            </a:r>
            <a:endParaRPr lang="en-US" altLang="en-US" sz="2400" b="1" kern="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altLang="en-US" sz="2000" b="1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Lift Station &amp; Forcemain 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altLang="en-US" sz="2000" b="1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Pumping to Clayton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altLang="en-US" sz="2000" b="1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Cost = $</a:t>
            </a:r>
            <a:r>
              <a:rPr lang="en-US" altLang="en-US" sz="2000" b="1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2.3M </a:t>
            </a:r>
            <a:r>
              <a:rPr lang="en-US" altLang="en-US" sz="2000" b="1" kern="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±</a:t>
            </a:r>
            <a:endParaRPr lang="en-US" altLang="en-US" sz="2000" b="1" kern="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altLang="en-US" sz="2000" b="1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Pursue SRF Funding / Prepare PER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en-US" sz="2400" b="1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Benefits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altLang="en-US" sz="2000" b="1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out of the Wastewater “Business”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altLang="en-US" sz="2000" b="1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School Campus Site Aesthetics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altLang="en-US" sz="2000" b="1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Regionalization (Favorable for Funding)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altLang="en-US" sz="2000" b="1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Annual Operating Costs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altLang="en-US" sz="2000" b="1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Mutually Beneficial to MCCSC and Town of Clayton</a:t>
            </a:r>
          </a:p>
          <a:p>
            <a:pPr marL="471487" lvl="1" indent="0">
              <a:lnSpc>
                <a:spcPct val="90000"/>
              </a:lnSpc>
              <a:spcAft>
                <a:spcPts val="600"/>
              </a:spcAft>
              <a:buNone/>
            </a:pPr>
            <a:endParaRPr lang="en-US" altLang="en-US" sz="2000" b="1" kern="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1633" y="2362200"/>
            <a:ext cx="18954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54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219200"/>
          </a:xfrm>
        </p:spPr>
        <p:txBody>
          <a:bodyPr/>
          <a:lstStyle/>
          <a:p>
            <a:pPr eaLnBrk="1" hangingPunct="1">
              <a:spcAft>
                <a:spcPct val="40000"/>
              </a:spcAft>
            </a:pPr>
            <a:r>
              <a:rPr lang="en-US" alt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 and Purpose</a:t>
            </a:r>
            <a:endParaRPr lang="en-US" altLang="en-US" sz="3200" b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52600"/>
            <a:ext cx="80772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3"/>
              </a:spcBef>
              <a:buSzTx/>
            </a:pPr>
            <a:r>
              <a:rPr lang="en-US" altLang="en-US" sz="2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en-US" sz="24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reliminary evaluation for upgrading existing </a:t>
            </a:r>
          </a:p>
          <a:p>
            <a:pPr marL="461963" indent="-461963" eaLnBrk="1" hangingPunct="1">
              <a:lnSpc>
                <a:spcPct val="90000"/>
              </a:lnSpc>
              <a:spcBef>
                <a:spcPts val="13"/>
              </a:spcBef>
              <a:buSzTx/>
              <a:buNone/>
            </a:pPr>
            <a:r>
              <a:rPr lang="en-US" altLang="en-US" sz="2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24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Cascade Jr./Sr. HS wastewater treatment facilities</a:t>
            </a:r>
          </a:p>
          <a:p>
            <a:pPr marL="0" indent="0" eaLnBrk="1" hangingPunct="1">
              <a:lnSpc>
                <a:spcPct val="90000"/>
              </a:lnSpc>
              <a:spcBef>
                <a:spcPts val="13"/>
              </a:spcBef>
              <a:buSzTx/>
              <a:buNone/>
            </a:pPr>
            <a:endParaRPr lang="en-US" altLang="en-US" sz="2400" b="1" dirty="0" smtClean="0">
              <a:solidFill>
                <a:schemeClr val="bg2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13"/>
              </a:spcBef>
              <a:buSzTx/>
            </a:pPr>
            <a:r>
              <a:rPr lang="en-US" altLang="en-US" sz="24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Scope of Work</a:t>
            </a:r>
          </a:p>
          <a:p>
            <a:pPr marL="471487" lvl="1" indent="0" eaLnBrk="1" hangingPunct="1">
              <a:lnSpc>
                <a:spcPct val="90000"/>
              </a:lnSpc>
              <a:spcBef>
                <a:spcPts val="13"/>
              </a:spcBef>
              <a:buSzTx/>
              <a:buNone/>
            </a:pPr>
            <a:endParaRPr lang="en-US" altLang="en-US" sz="1600" b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ts val="13"/>
              </a:spcBef>
              <a:buSzTx/>
            </a:pPr>
            <a:r>
              <a:rPr lang="en-US" altLang="en-US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Bio-Mechanical “Package” </a:t>
            </a:r>
          </a:p>
          <a:p>
            <a:pPr marL="471487" lvl="1" indent="0" eaLnBrk="1" hangingPunct="1">
              <a:lnSpc>
                <a:spcPct val="90000"/>
              </a:lnSpc>
              <a:spcBef>
                <a:spcPts val="13"/>
              </a:spcBef>
              <a:buSzTx/>
              <a:buNone/>
            </a:pPr>
            <a:r>
              <a:rPr lang="en-US" altLang="en-US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Plant </a:t>
            </a:r>
            <a:r>
              <a:rPr lang="en-US" altLang="en-US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altLang="en-US" sz="2000" b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39825" lvl="1" indent="-225425" defTabSz="301625" eaLnBrk="1" hangingPunct="1">
              <a:lnSpc>
                <a:spcPct val="90000"/>
              </a:lnSpc>
              <a:spcBef>
                <a:spcPts val="13"/>
              </a:spcBef>
              <a:buSzTx/>
              <a:buFont typeface="Arial" panose="020B0604020202020204" pitchFamily="34" charset="0"/>
              <a:buChar char="•"/>
              <a:tabLst>
                <a:tab pos="1489075" algn="l"/>
              </a:tabLst>
            </a:pPr>
            <a:r>
              <a:rPr lang="en-US" altLang="en-US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Demolish Existing WWTP</a:t>
            </a:r>
          </a:p>
          <a:p>
            <a:pPr marL="1139825" lvl="1" indent="-225425" defTabSz="301625" eaLnBrk="1" hangingPunct="1">
              <a:lnSpc>
                <a:spcPct val="90000"/>
              </a:lnSpc>
              <a:spcBef>
                <a:spcPts val="13"/>
              </a:spcBef>
              <a:buSzTx/>
              <a:buFont typeface="Arial" panose="020B0604020202020204" pitchFamily="34" charset="0"/>
              <a:buChar char="•"/>
              <a:tabLst>
                <a:tab pos="1489075" algn="l"/>
              </a:tabLst>
            </a:pPr>
            <a:r>
              <a:rPr lang="en-US" altLang="en-US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Relocate away from athletic fields</a:t>
            </a:r>
          </a:p>
          <a:p>
            <a:pPr marL="471487" lvl="1" indent="0" eaLnBrk="1" hangingPunct="1">
              <a:lnSpc>
                <a:spcPct val="90000"/>
              </a:lnSpc>
              <a:spcBef>
                <a:spcPts val="13"/>
              </a:spcBef>
              <a:buSzTx/>
              <a:buNone/>
            </a:pPr>
            <a:endParaRPr lang="en-US" altLang="en-US" sz="2000" b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1487" lvl="1" indent="0" eaLnBrk="1" hangingPunct="1">
              <a:lnSpc>
                <a:spcPct val="90000"/>
              </a:lnSpc>
              <a:spcBef>
                <a:spcPts val="13"/>
              </a:spcBef>
              <a:buSzTx/>
              <a:buNone/>
            </a:pPr>
            <a:endParaRPr lang="en-US" altLang="en-US" sz="2000" b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ts val="13"/>
              </a:spcBef>
              <a:buSzTx/>
            </a:pPr>
            <a:r>
              <a:rPr lang="en-US" altLang="en-US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Regionalization</a:t>
            </a:r>
          </a:p>
          <a:p>
            <a:pPr marL="1139825" lvl="1" indent="-225425" eaLnBrk="1" hangingPunct="1">
              <a:lnSpc>
                <a:spcPct val="90000"/>
              </a:lnSpc>
              <a:spcBef>
                <a:spcPts val="13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Demolish Existing WWTP</a:t>
            </a:r>
          </a:p>
          <a:p>
            <a:pPr marL="1139825" lvl="1" indent="-225425" eaLnBrk="1" hangingPunct="1">
              <a:lnSpc>
                <a:spcPct val="90000"/>
              </a:lnSpc>
              <a:spcBef>
                <a:spcPts val="13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US" altLang="en-US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en-US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anitary Lift </a:t>
            </a:r>
            <a:r>
              <a:rPr lang="en-US" altLang="en-US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en-US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 (Pump to Clayton)</a:t>
            </a:r>
            <a:endParaRPr lang="en-US" altLang="en-US" sz="1600" b="1" dirty="0" smtClean="0">
              <a:solidFill>
                <a:schemeClr val="bg2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2590800"/>
            <a:ext cx="2955175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0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Conditions</a:t>
            </a:r>
            <a:r>
              <a:rPr lang="en-US" altLang="en-US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 b="1" dirty="0">
                <a:solidFill>
                  <a:srgbClr val="27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 of Existing </a:t>
            </a:r>
            <a:r>
              <a:rPr lang="en-US" altLang="en-US" sz="3200" b="1" dirty="0" smtClean="0">
                <a:solidFill>
                  <a:srgbClr val="27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  <a:endParaRPr lang="en-US" sz="1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199" y="1905000"/>
            <a:ext cx="4495801" cy="4724400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Dates to 1960’s and 1970’s</a:t>
            </a:r>
          </a:p>
          <a:p>
            <a:r>
              <a:rPr lang="en-US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Rated 0.022 MGD (22,000 </a:t>
            </a:r>
            <a:r>
              <a:rPr lang="en-US" sz="2000" b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gpd</a:t>
            </a:r>
            <a:r>
              <a:rPr lang="en-US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“Activator” Package Plant</a:t>
            </a:r>
          </a:p>
          <a:p>
            <a:r>
              <a:rPr lang="en-US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Flows</a:t>
            </a:r>
          </a:p>
          <a:p>
            <a:pPr lvl="1"/>
            <a:r>
              <a:rPr lang="en-US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Avg. Day = 7,000 </a:t>
            </a:r>
            <a:r>
              <a:rPr lang="en-US" sz="2000" b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gpd</a:t>
            </a:r>
            <a:endParaRPr lang="en-US" sz="2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Max. Month = 14,000 </a:t>
            </a:r>
            <a:r>
              <a:rPr lang="en-US" sz="2000" b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gpd</a:t>
            </a:r>
            <a:endParaRPr lang="en-US" sz="2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Max. Day = 28,000 </a:t>
            </a:r>
            <a:r>
              <a:rPr lang="en-US" sz="2000" b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gpd</a:t>
            </a:r>
            <a:endParaRPr lang="en-US" sz="2000" b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Peak Hour = 42,000 </a:t>
            </a:r>
            <a:r>
              <a:rPr lang="en-US" sz="2000" b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gpd</a:t>
            </a:r>
            <a:r>
              <a:rPr lang="en-US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895600"/>
            <a:ext cx="422167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36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Future Conditions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Year Population &amp; Flows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2919" y="1905000"/>
            <a:ext cx="8229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377950" indent="-468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827213" indent="-438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297113" indent="-468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7543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32115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6687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41259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en-US" sz="2000" b="1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Population Projection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altLang="en-US" sz="2000" b="1" kern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altLang="en-US" sz="2000" b="1" kern="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altLang="en-US" sz="2000" b="1" kern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altLang="en-US" sz="2000" b="1" kern="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altLang="en-US" sz="2000" b="1" kern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altLang="en-US" sz="2000" b="1" kern="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en-US" sz="2000" b="1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Flow Projection 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altLang="en-US" sz="1600" b="1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Day = 8,000 </a:t>
            </a:r>
            <a:r>
              <a:rPr lang="en-US" altLang="en-US" sz="1600" b="1" kern="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gpd</a:t>
            </a:r>
            <a:endParaRPr lang="en-US" altLang="en-US" sz="1600" b="1" kern="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altLang="en-US" sz="1600" b="1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Max. Month = 16,000 </a:t>
            </a:r>
            <a:r>
              <a:rPr lang="en-US" altLang="en-US" sz="1600" b="1" kern="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gpd</a:t>
            </a:r>
            <a:endParaRPr lang="en-US" altLang="en-US" sz="1600" b="1" kern="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altLang="en-US" sz="1600" b="1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Max. Day = 32,000 </a:t>
            </a:r>
            <a:r>
              <a:rPr lang="en-US" altLang="en-US" sz="1600" b="1" kern="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gpd</a:t>
            </a:r>
            <a:endParaRPr lang="en-US" altLang="en-US" sz="1600" b="1" kern="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altLang="en-US" sz="1600" b="1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Peak Hour = 49,000 </a:t>
            </a:r>
            <a:r>
              <a:rPr lang="en-US" altLang="en-US" sz="1600" b="1" kern="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gpd</a:t>
            </a:r>
            <a:r>
              <a:rPr lang="en-US" altLang="en-US" sz="1600" b="1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1600" b="1" kern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altLang="en-US" sz="2000" b="1" kern="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12184"/>
              </p:ext>
            </p:extLst>
          </p:nvPr>
        </p:nvGraphicFramePr>
        <p:xfrm>
          <a:off x="1066800" y="2362200"/>
          <a:ext cx="6781800" cy="22098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8513"/>
                <a:gridCol w="1698513"/>
                <a:gridCol w="1718424"/>
                <a:gridCol w="1666350"/>
              </a:tblGrid>
              <a:tr h="2455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Year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Students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Employees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55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2020 (Start)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870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112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982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55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2025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895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122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1017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55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2030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921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132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1053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55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2035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948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142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1090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55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2040 (End)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975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152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1127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550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% Pop. Distribution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16%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84%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55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% Growth, Total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12%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36%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15%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55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% Growth, Annual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0.6%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1.8%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0.7%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110" y="4724400"/>
            <a:ext cx="237449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00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Evaluation of Alternatives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 1 - WWTP Upgrades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55661" y="1905000"/>
            <a:ext cx="8153400" cy="152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377950" indent="-468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827213" indent="-438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297113" indent="-468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7543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32115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6687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41259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en-US" sz="2400" b="1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25,000 </a:t>
            </a:r>
            <a:r>
              <a:rPr lang="en-US" altLang="en-US" sz="2400" b="1" kern="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gpd</a:t>
            </a:r>
            <a:r>
              <a:rPr lang="en-US" altLang="en-US" sz="2400" b="1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“Package Plant”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574" y="2590799"/>
            <a:ext cx="7348852" cy="365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80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Evaluation of Alternatives</a:t>
            </a:r>
            <a:r>
              <a:rPr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8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lternative 2 - Regionalization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882880"/>
            <a:ext cx="6248400" cy="4746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377950" indent="-468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827213" indent="-438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297113" indent="-468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7543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32115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6687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41259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en-US" sz="2400" b="1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Pumping to Town of Clayton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en-US" sz="2400" b="1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Lift Station &amp; Forcemain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895600"/>
            <a:ext cx="6019800" cy="361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06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Evaluation of Alternatives</a:t>
            </a:r>
            <a:r>
              <a:rPr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8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lternative 2 - Regionalization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882880"/>
            <a:ext cx="6248400" cy="4746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377950" indent="-468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827213" indent="-438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297113" indent="-468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7543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32115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6687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41259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en-US" sz="2400" b="1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Pumping Alternatives Considered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altLang="en-US" sz="2000" b="1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 2-1 via CR0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altLang="en-US" sz="2000" b="1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 2-1A to Clayton WWTP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altLang="en-US" sz="2000" b="1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 2-2 via CR500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en-US" sz="2400" b="1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Pumping Rate = 200 to 250 gpm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en-US" sz="2400" b="1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= </a:t>
            </a:r>
            <a:r>
              <a:rPr lang="en-US" altLang="en-US" sz="2400" b="1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17,500 </a:t>
            </a:r>
            <a:r>
              <a:rPr lang="en-US" altLang="en-US" sz="2400" b="1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20,000 LF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en-US" sz="2400" b="1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Forcemain Size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altLang="en-US" sz="2000" b="1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6” PVC Pipe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altLang="en-US" sz="2000" b="1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8” HDPE Pipe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en-US" sz="2400" b="1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Installation Method</a:t>
            </a:r>
            <a:endParaRPr lang="en-US" altLang="en-US" sz="2400" b="1" kern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1487" lvl="1" indent="0">
              <a:lnSpc>
                <a:spcPct val="90000"/>
              </a:lnSpc>
              <a:spcAft>
                <a:spcPts val="600"/>
              </a:spcAft>
              <a:buNone/>
            </a:pPr>
            <a:endParaRPr lang="en-US" altLang="en-US" sz="2000" b="1" kern="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3684" y="4572000"/>
            <a:ext cx="3788219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8482" y="2427340"/>
            <a:ext cx="2833421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192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Evaluation of Alternatives</a:t>
            </a:r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 </a:t>
            </a:r>
            <a:r>
              <a:rPr lang="en-US" altLang="en-US" sz="24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altLang="en-US" sz="2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Regionalization</a:t>
            </a:r>
            <a:endParaRPr lang="en-US" altLang="en-US" sz="2400" b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097" y="1981200"/>
            <a:ext cx="6553200" cy="4610552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1913216"/>
            <a:ext cx="1858296" cy="4746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377950" indent="-468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827213" indent="-438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297113" indent="-468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7543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32115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6687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41259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altLang="en-US" sz="1800" b="1" u="sng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Alt. 2-1: </a:t>
            </a:r>
          </a:p>
          <a:p>
            <a:pPr marL="225425" indent="-225425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800" b="1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Cascade HS</a:t>
            </a:r>
            <a:endParaRPr lang="en-US" altLang="en-US" sz="1800" b="1" kern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5425" indent="-225425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800" b="1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CR200W North </a:t>
            </a:r>
          </a:p>
          <a:p>
            <a:pPr marL="225425" indent="-225425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800" b="1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CR600S East</a:t>
            </a:r>
          </a:p>
          <a:p>
            <a:pPr marL="225425" indent="-225425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800" b="1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CR0 North to Clayton </a:t>
            </a:r>
            <a:endParaRPr lang="en-US" altLang="en-US" sz="1800" b="1" kern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5425" indent="-225425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800" b="1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 A17b</a:t>
            </a:r>
          </a:p>
          <a:p>
            <a:pPr marL="0" indent="0" algn="ctr">
              <a:lnSpc>
                <a:spcPct val="90000"/>
              </a:lnSpc>
              <a:spcAft>
                <a:spcPts val="600"/>
              </a:spcAft>
              <a:buNone/>
            </a:pPr>
            <a:endParaRPr lang="en-US" altLang="en-US" sz="1800" b="1" kern="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altLang="en-US" sz="1800" b="1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</a:t>
            </a:r>
            <a:r>
              <a:rPr lang="en-US" altLang="en-US" sz="1800" b="1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18,800 </a:t>
            </a:r>
            <a:r>
              <a:rPr lang="en-US" altLang="en-US" sz="1800" b="1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LF or 3.6 miles</a:t>
            </a:r>
            <a:endParaRPr lang="en-US" altLang="en-US" sz="1800" b="1" kern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endParaRPr lang="en-US" altLang="en-US" sz="1600" b="1" kern="0" dirty="0" smtClean="0">
              <a:solidFill>
                <a:schemeClr val="bg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60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Evaluation of Alternatives</a:t>
            </a:r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 </a:t>
            </a:r>
            <a:r>
              <a:rPr lang="en-US" altLang="en-US" sz="24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altLang="en-US" sz="2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Regionalization</a:t>
            </a:r>
            <a:endParaRPr lang="en-US" altLang="en-US" sz="2400" b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5713" y="1882879"/>
            <a:ext cx="1858296" cy="4746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377950" indent="-468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827213" indent="-438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297113" indent="-468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7543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32115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6687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41259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altLang="en-US" sz="1800" b="1" u="sng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Alt. 2-1A: </a:t>
            </a:r>
          </a:p>
          <a:p>
            <a:pPr marL="225425" indent="-225425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800" b="1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Cascade HS</a:t>
            </a:r>
            <a:endParaRPr lang="en-US" altLang="en-US" sz="1800" b="1" kern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5425" indent="-225425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800" b="1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CR200W North </a:t>
            </a:r>
          </a:p>
          <a:p>
            <a:pPr marL="225425" indent="-225425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800" b="1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CR600S East</a:t>
            </a:r>
          </a:p>
          <a:p>
            <a:pPr marL="225425" indent="-225425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800" b="1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CR0 North to CR550S </a:t>
            </a:r>
            <a:endParaRPr lang="en-US" altLang="en-US" sz="1800" b="1" kern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5425" indent="-225425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800" b="1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East to WWTP (Easement)</a:t>
            </a:r>
          </a:p>
          <a:p>
            <a:pPr marL="0" indent="0" algn="ctr">
              <a:lnSpc>
                <a:spcPct val="90000"/>
              </a:lnSpc>
              <a:spcAft>
                <a:spcPts val="600"/>
              </a:spcAft>
              <a:buNone/>
            </a:pPr>
            <a:endParaRPr lang="en-US" altLang="en-US" sz="1800" b="1" kern="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altLang="en-US" sz="1800" b="1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20,000 LF or 3.8 miles</a:t>
            </a:r>
            <a:endParaRPr lang="en-US" altLang="en-US" sz="1800" b="1" kern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endParaRPr lang="en-US" altLang="en-US" sz="1600" b="1" kern="0" dirty="0" smtClean="0">
              <a:solidFill>
                <a:schemeClr val="bg2"/>
              </a:solidFill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011859"/>
            <a:ext cx="6974379" cy="448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64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adrant">
  <a:themeElements>
    <a:clrScheme name="Quadrant 8">
      <a:dk1>
        <a:srgbClr val="000033"/>
      </a:dk1>
      <a:lt1>
        <a:srgbClr val="FFFFFF"/>
      </a:lt1>
      <a:dk2>
        <a:srgbClr val="003366"/>
      </a:dk2>
      <a:lt2>
        <a:srgbClr val="275C6D"/>
      </a:lt2>
      <a:accent1>
        <a:srgbClr val="A7D2DF"/>
      </a:accent1>
      <a:accent2>
        <a:srgbClr val="108DA6"/>
      </a:accent2>
      <a:accent3>
        <a:srgbClr val="FFFFFF"/>
      </a:accent3>
      <a:accent4>
        <a:srgbClr val="00002A"/>
      </a:accent4>
      <a:accent5>
        <a:srgbClr val="D0E5EC"/>
      </a:accent5>
      <a:accent6>
        <a:srgbClr val="0D7F96"/>
      </a:accent6>
      <a:hlink>
        <a:srgbClr val="666699"/>
      </a:hlink>
      <a:folHlink>
        <a:srgbClr val="9999FF"/>
      </a:folHlink>
    </a:clrScheme>
    <a:fontScheme name="Quadrant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5875</TotalTime>
  <Words>910</Words>
  <Application>Microsoft Office PowerPoint</Application>
  <PresentationFormat>On-screen Show (4:3)</PresentationFormat>
  <Paragraphs>295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Quadrant</vt:lpstr>
      <vt:lpstr>Cascade Junior-Senior High School Wastewater Treatment System Evaluation  Mill Creek Community School Corporation</vt:lpstr>
      <vt:lpstr>Background and Purpose</vt:lpstr>
      <vt:lpstr>Existing Conditions Description of Existing Facilities</vt:lpstr>
      <vt:lpstr>Future Conditions 20 Year Population &amp; Flows</vt:lpstr>
      <vt:lpstr>Evaluation of Alternatives Alternative 1 - WWTP Upgrades</vt:lpstr>
      <vt:lpstr>Evaluation of Alternatives Alternative 2 - Regionalization </vt:lpstr>
      <vt:lpstr>Evaluation of Alternatives Alternative 2 - Regionalization </vt:lpstr>
      <vt:lpstr>Evaluation of Alternatives Alternative 2 - Regionalization</vt:lpstr>
      <vt:lpstr>Evaluation of Alternatives Alternative 2 - Regionalization</vt:lpstr>
      <vt:lpstr>Evaluation of Alternatives Alternative 2 - Regionalization</vt:lpstr>
      <vt:lpstr>Easements Alternative 2 - Regionalization</vt:lpstr>
      <vt:lpstr>Costs Project Cost Opinions</vt:lpstr>
      <vt:lpstr>Costs Annual OM&amp;R Expenses</vt:lpstr>
      <vt:lpstr>Costs Present Worth Analysis</vt:lpstr>
      <vt:lpstr>     Funding Options </vt:lpstr>
      <vt:lpstr>Project Schedule</vt:lpstr>
      <vt:lpstr>Recommendations </vt:lpstr>
      <vt:lpstr>Questions?</vt:lpstr>
    </vt:vector>
  </TitlesOfParts>
  <Company>GRW Engineers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Decatur County Sanitary Sewer Plan</dc:title>
  <dc:creator>GWright</dc:creator>
  <cp:lastModifiedBy>Wells, Darren</cp:lastModifiedBy>
  <cp:revision>479</cp:revision>
  <cp:lastPrinted>2016-12-12T16:21:26Z</cp:lastPrinted>
  <dcterms:created xsi:type="dcterms:W3CDTF">2007-05-03T19:12:40Z</dcterms:created>
  <dcterms:modified xsi:type="dcterms:W3CDTF">2019-12-11T16:17:58Z</dcterms:modified>
</cp:coreProperties>
</file>